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6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8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9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0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1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22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23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26" r:id="rId1"/>
  </p:sldMasterIdLst>
  <p:notesMasterIdLst>
    <p:notesMasterId r:id="rId26"/>
  </p:notesMasterIdLst>
  <p:sldIdLst>
    <p:sldId id="256" r:id="rId2"/>
    <p:sldId id="289" r:id="rId3"/>
    <p:sldId id="277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276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374568D-EB7E-44D3-A18E-C36D9E4B39FB}">
          <p14:sldIdLst>
            <p14:sldId id="256"/>
            <p14:sldId id="289"/>
            <p14:sldId id="277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</p14:sldIdLst>
        </p14:section>
        <p14:section name="Стандартизация и развитие качества" id="{D6AA2CD0-45A3-4D9A-9EF4-81A887666CAF}">
          <p14:sldIdLst>
            <p14:sldId id="276"/>
          </p14:sldIdLst>
        </p14:section>
        <p14:section name="Обеспечение качества" id="{2A1661F4-7A65-4D5D-B373-08E614773937}">
          <p14:sldIdLst/>
        </p14:section>
        <p14:section name="Контроль качества" id="{8F522914-6900-4F91-9D81-95F1D6A1B294}">
          <p14:sldIdLst/>
        </p14:section>
        <p14:section name="Риски и возможности" id="{8AFBBFD2-B97C-4CB9-B0EC-2852BFD482C3}">
          <p14:sldIdLst/>
        </p14:section>
        <p14:section name="Производительность" id="{AE3468F7-255C-472A-A3D9-0484FA51BFC6}">
          <p14:sldIdLst/>
        </p14:section>
        <p14:section name="Раздел без заголовка" id="{50D43B71-5A55-4E3D-ACB2-60E20D620C95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urzhan BAKIROV" initials="BB" lastIdx="3" clrIdx="0">
    <p:extLst>
      <p:ext uri="{19B8F6BF-5375-455C-9EA6-DF929625EA0E}">
        <p15:presenceInfo xmlns:p15="http://schemas.microsoft.com/office/powerpoint/2012/main" userId="Baurzhan BAKIRO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4B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深色样式 1 - 强调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533" autoAdjust="0"/>
  </p:normalViewPr>
  <p:slideViewPr>
    <p:cSldViewPr snapToGrid="0">
      <p:cViewPr varScale="1">
        <p:scale>
          <a:sx n="76" d="100"/>
          <a:sy n="76" d="100"/>
        </p:scale>
        <p:origin x="5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8656328516915426E-2"/>
          <c:y val="0.10895213653682001"/>
          <c:w val="0.62099467141642606"/>
          <c:h val="0.687698312483699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3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lumMod val="114000"/>
                    </a:schemeClr>
                  </a:gs>
                  <a:gs pos="100000">
                    <a:schemeClr val="accent1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5D3F-4DA9-BCD5-2AD5A86BFE0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5D3F-4DA9-BCD5-2AD5A86BFE0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8000"/>
                      <a:lumMod val="114000"/>
                    </a:schemeClr>
                  </a:gs>
                  <a:gs pos="100000">
                    <a:schemeClr val="accent3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5D3F-4DA9-BCD5-2AD5A86BFE03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5D3F-4DA9-BCD5-2AD5A86BFE0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315</c:v>
                </c:pt>
                <c:pt idx="1">
                  <c:v>286</c:v>
                </c:pt>
                <c:pt idx="2">
                  <c:v>222</c:v>
                </c:pt>
                <c:pt idx="3">
                  <c:v>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D3F-4DA9-BCD5-2AD5A86BFE0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754590592065258"/>
          <c:y val="0.33873680235010051"/>
          <c:w val="8.3719257491353949E-2"/>
          <c:h val="0.248976960435437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9430997858415E-2"/>
          <c:y val="8.0057796952422794E-2"/>
          <c:w val="0.62316538341681427"/>
          <c:h val="0.690325070627735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3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lumMod val="114000"/>
                    </a:schemeClr>
                  </a:gs>
                  <a:gs pos="100000">
                    <a:schemeClr val="accent1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EEA1-4C9B-A638-D36B7F2E795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EEA1-4C9B-A638-D36B7F2E7950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8000"/>
                      <a:lumMod val="114000"/>
                    </a:schemeClr>
                  </a:gs>
                  <a:gs pos="100000">
                    <a:schemeClr val="accent3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EEA1-4C9B-A638-D36B7F2E7950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EEA1-4C9B-A638-D36B7F2E79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практически все документы размещаются своевременно</c:v>
                </c:pt>
                <c:pt idx="1">
                  <c:v>около 50% дисциплин обеспечены документами своевременно</c:v>
                </c:pt>
                <c:pt idx="2">
                  <c:v>большинство дисциплин не обеспечены документами своевременно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675</c:v>
                </c:pt>
                <c:pt idx="1">
                  <c:v>283</c:v>
                </c:pt>
                <c:pt idx="2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EA1-4C9B-A638-D36B7F2E795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095472268882017"/>
          <c:y val="0.14595261038744267"/>
          <c:w val="0.19459449775182447"/>
          <c:h val="0.776390284138703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9430997858415E-2"/>
          <c:y val="8.0057796952422794E-2"/>
          <c:w val="0.62316538341681427"/>
          <c:h val="0.690325070627735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3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lumMod val="114000"/>
                    </a:schemeClr>
                  </a:gs>
                  <a:gs pos="100000">
                    <a:schemeClr val="accent1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7DFD-4684-B226-4DD9634E4C0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7DFD-4684-B226-4DD9634E4C0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8000"/>
                      <a:lumMod val="114000"/>
                    </a:schemeClr>
                  </a:gs>
                  <a:gs pos="100000">
                    <a:schemeClr val="accent3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7DFD-4684-B226-4DD9634E4C0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7DFD-4684-B226-4DD9634E4C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вполне удовлетворяет</c:v>
                </c:pt>
                <c:pt idx="1">
                  <c:v>частично удовлетворяет</c:v>
                </c:pt>
                <c:pt idx="2">
                  <c:v>не удовлетворяет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359</c:v>
                </c:pt>
                <c:pt idx="1">
                  <c:v>350</c:v>
                </c:pt>
                <c:pt idx="2">
                  <c:v>275</c:v>
                </c:pt>
                <c:pt idx="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DFD-4684-B226-4DD9634E4C0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095472268882017"/>
          <c:y val="0.14595261038744267"/>
          <c:w val="0.19459449775182447"/>
          <c:h val="0.776390284138703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9430997858415E-2"/>
          <c:y val="8.0057796952422794E-2"/>
          <c:w val="0.62316538341681427"/>
          <c:h val="0.690325070627735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3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lumMod val="114000"/>
                    </a:schemeClr>
                  </a:gs>
                  <a:gs pos="100000">
                    <a:schemeClr val="accent1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14DA-44D3-A11A-10B353C02BB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14DA-44D3-A11A-10B353C02BB6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8000"/>
                      <a:lumMod val="114000"/>
                    </a:schemeClr>
                  </a:gs>
                  <a:gs pos="100000">
                    <a:schemeClr val="accent3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14DA-44D3-A11A-10B353C02BB6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14DA-44D3-A11A-10B353C02BB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несколько раз в месяц</c:v>
                </c:pt>
                <c:pt idx="1">
                  <c:v>раз в месяц</c:v>
                </c:pt>
                <c:pt idx="2">
                  <c:v>раз в неделю</c:v>
                </c:pt>
                <c:pt idx="3">
                  <c:v>не посещаю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288</c:v>
                </c:pt>
                <c:pt idx="1">
                  <c:v>210</c:v>
                </c:pt>
                <c:pt idx="2">
                  <c:v>202</c:v>
                </c:pt>
                <c:pt idx="3">
                  <c:v>306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4DA-44D3-A11A-10B353C02BB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095472268882017"/>
          <c:y val="0.14595261038744267"/>
          <c:w val="0.19459449775182447"/>
          <c:h val="0.776390284138703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9430997858415E-2"/>
          <c:y val="8.0057796952422794E-2"/>
          <c:w val="0.62316538341681427"/>
          <c:h val="0.690325070627735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3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lumMod val="114000"/>
                    </a:schemeClr>
                  </a:gs>
                  <a:gs pos="100000">
                    <a:schemeClr val="accent1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286A-444B-BC6F-991C5409FD9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286A-444B-BC6F-991C5409FD9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8000"/>
                      <a:lumMod val="114000"/>
                    </a:schemeClr>
                  </a:gs>
                  <a:gs pos="100000">
                    <a:schemeClr val="accent3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286A-444B-BC6F-991C5409FD9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286A-444B-BC6F-991C5409FD9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удовлетворяет</c:v>
                </c:pt>
                <c:pt idx="1">
                  <c:v>частично удовлетворяет</c:v>
                </c:pt>
                <c:pt idx="2">
                  <c:v>не удовлетворяет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505</c:v>
                </c:pt>
                <c:pt idx="1">
                  <c:v>393</c:v>
                </c:pt>
                <c:pt idx="2">
                  <c:v>90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86A-444B-BC6F-991C5409FD9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095472268882017"/>
          <c:y val="0.14595261038744267"/>
          <c:w val="0.19459449775182447"/>
          <c:h val="0.776390284138703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9430997858415E-2"/>
          <c:y val="8.0057796952422794E-2"/>
          <c:w val="0.62316538341681427"/>
          <c:h val="0.690325070627735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3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lumMod val="114000"/>
                    </a:schemeClr>
                  </a:gs>
                  <a:gs pos="100000">
                    <a:schemeClr val="accent1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E8E-44BF-8DD3-ED70FC54148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E8E-44BF-8DD3-ED70FC54148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8000"/>
                      <a:lumMod val="114000"/>
                    </a:schemeClr>
                  </a:gs>
                  <a:gs pos="100000">
                    <a:schemeClr val="accent3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0E8E-44BF-8DD3-ED70FC54148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0E8E-44BF-8DD3-ED70FC54148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888</c:v>
                </c:pt>
                <c:pt idx="1">
                  <c:v>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E8E-44BF-8DD3-ED70FC54148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095472268882017"/>
          <c:y val="0.14595261038744267"/>
          <c:w val="7.623184566110984E-2"/>
          <c:h val="0.776390284138703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9430997858415E-2"/>
          <c:y val="8.0057796952422794E-2"/>
          <c:w val="0.62316538341681427"/>
          <c:h val="0.690325070627735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3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lumMod val="114000"/>
                    </a:schemeClr>
                  </a:gs>
                  <a:gs pos="100000">
                    <a:schemeClr val="accent1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24E-4181-A955-188827A3B3A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24E-4181-A955-188827A3B3A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8000"/>
                      <a:lumMod val="114000"/>
                    </a:schemeClr>
                  </a:gs>
                  <a:gs pos="100000">
                    <a:schemeClr val="accent3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B24E-4181-A955-188827A3B3A8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B24E-4181-A955-188827A3B3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940</c:v>
                </c:pt>
                <c:pt idx="1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24E-4181-A955-188827A3B3A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095472268882017"/>
          <c:y val="0.14595261038744267"/>
          <c:w val="8.5425061357476018E-2"/>
          <c:h val="0.776390284138703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9430997858415E-2"/>
          <c:y val="8.0057796952422794E-2"/>
          <c:w val="0.62316538341681427"/>
          <c:h val="0.690325070627735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3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lumMod val="114000"/>
                    </a:schemeClr>
                  </a:gs>
                  <a:gs pos="100000">
                    <a:schemeClr val="accent1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2EA1-4A5D-BD1F-3622457EFA5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2EA1-4A5D-BD1F-3622457EFA5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8000"/>
                      <a:lumMod val="114000"/>
                    </a:schemeClr>
                  </a:gs>
                  <a:gs pos="100000">
                    <a:schemeClr val="accent3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2EA1-4A5D-BD1F-3622457EFA5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2EA1-4A5D-BD1F-3622457EFA5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да, участвую регулярно</c:v>
                </c:pt>
                <c:pt idx="1">
                  <c:v>да, иногда участвую</c:v>
                </c:pt>
                <c:pt idx="2">
                  <c:v>да, в рамках изучения дисциплины "Научно-исследовательская работа"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131</c:v>
                </c:pt>
                <c:pt idx="1">
                  <c:v>628</c:v>
                </c:pt>
                <c:pt idx="2">
                  <c:v>175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EA1-4A5D-BD1F-3622457EFA5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095472268882017"/>
          <c:y val="0.14595261038744267"/>
          <c:w val="0.26124531155047925"/>
          <c:h val="0.776390284138703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9430997858415E-2"/>
          <c:y val="8.0057796952422794E-2"/>
          <c:w val="0.62316538341681427"/>
          <c:h val="0.690325070627735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3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lumMod val="114000"/>
                    </a:schemeClr>
                  </a:gs>
                  <a:gs pos="100000">
                    <a:schemeClr val="accent1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7D9E-426E-BA6C-2260FFA2908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7D9E-426E-BA6C-2260FFA2908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8000"/>
                      <a:lumMod val="114000"/>
                    </a:schemeClr>
                  </a:gs>
                  <a:gs pos="100000">
                    <a:schemeClr val="accent3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7D9E-426E-BA6C-2260FFA2908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7D9E-426E-BA6C-2260FFA290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да, достаточно</c:v>
                </c:pt>
                <c:pt idx="1">
                  <c:v>нет, не достаточно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787</c:v>
                </c:pt>
                <c:pt idx="1">
                  <c:v>139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D9E-426E-BA6C-2260FFA2908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095472268882017"/>
          <c:y val="0.14595261038744267"/>
          <c:w val="0.26124531155047925"/>
          <c:h val="0.776390284138703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9430997858415E-2"/>
          <c:y val="8.0057796952422794E-2"/>
          <c:w val="0.62316538341681427"/>
          <c:h val="0.690325070627735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3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lumMod val="114000"/>
                    </a:schemeClr>
                  </a:gs>
                  <a:gs pos="100000">
                    <a:schemeClr val="accent1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E787-4428-AC76-49324774A7D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E787-4428-AC76-49324774A7D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8000"/>
                      <a:lumMod val="114000"/>
                    </a:schemeClr>
                  </a:gs>
                  <a:gs pos="100000">
                    <a:schemeClr val="accent3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E787-4428-AC76-49324774A7D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E787-4428-AC76-49324774A7D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хорошо</c:v>
                </c:pt>
                <c:pt idx="1">
                  <c:v>удовлетворительно</c:v>
                </c:pt>
                <c:pt idx="2">
                  <c:v>неудовлетворительно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463</c:v>
                </c:pt>
                <c:pt idx="1">
                  <c:v>370</c:v>
                </c:pt>
                <c:pt idx="2">
                  <c:v>67</c:v>
                </c:pt>
                <c:pt idx="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787-4428-AC76-49324774A7D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095472268882017"/>
          <c:y val="0.14595261038744267"/>
          <c:w val="0.26124531155047925"/>
          <c:h val="0.776390284138703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9430997858415E-2"/>
          <c:y val="8.0057796952422794E-2"/>
          <c:w val="0.62316538341681427"/>
          <c:h val="0.690325070627735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3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lumMod val="114000"/>
                    </a:schemeClr>
                  </a:gs>
                  <a:gs pos="100000">
                    <a:schemeClr val="accent1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9BA-43A5-B7D5-164F68158A3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9BA-43A5-B7D5-164F68158A3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8000"/>
                      <a:lumMod val="114000"/>
                    </a:schemeClr>
                  </a:gs>
                  <a:gs pos="100000">
                    <a:schemeClr val="accent3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B9BA-43A5-B7D5-164F68158A3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B9BA-43A5-B7D5-164F68158A3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полностью могу проявлять свои способности</c:v>
                </c:pt>
                <c:pt idx="1">
                  <c:v>условия недостаточны для проявления моих способностей</c:v>
                </c:pt>
                <c:pt idx="2">
                  <c:v>нет соответствующих условий для проявления моих способностей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538</c:v>
                </c:pt>
                <c:pt idx="1">
                  <c:v>243</c:v>
                </c:pt>
                <c:pt idx="2">
                  <c:v>130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9BA-43A5-B7D5-164F68158A3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095472268882017"/>
          <c:y val="0.14595261038744267"/>
          <c:w val="0.26124531155047925"/>
          <c:h val="0.776390284138703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0272097645394173E-2"/>
          <c:y val="8.0057796952422794E-2"/>
          <c:w val="0.56757029499312572"/>
          <c:h val="0.6299096333149046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3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lumMod val="114000"/>
                    </a:schemeClr>
                  </a:gs>
                  <a:gs pos="100000">
                    <a:schemeClr val="accent1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FB6D-47F1-BE3C-CF331813E2F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FB6D-47F1-BE3C-CF331813E2F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8000"/>
                      <a:lumMod val="114000"/>
                    </a:schemeClr>
                  </a:gs>
                  <a:gs pos="100000">
                    <a:schemeClr val="accent3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FB6D-47F1-BE3C-CF331813E2F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работаю на постоянной основе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3"/>
                <c:pt idx="0">
                  <c:v>315</c:v>
                </c:pt>
                <c:pt idx="1">
                  <c:v>663</c:v>
                </c:pt>
                <c:pt idx="2">
                  <c:v>28</c:v>
                </c:pt>
              </c:numCache>
            </c:numRef>
          </c:val>
          <c:extLst>
            <c:ext xmlns:c15="http://schemas.microsoft.com/office/drawing/2012/chart" uri="{02D57815-91ED-43cb-92C2-25804820EDAC}">
              <c15:categoryFilterExceptions>
                <c15:categoryFilterException>
                  <c15:sqref>Лист1!$B$5</c15:sqref>
                  <c15:bubble3D val="0"/>
                </c15:categoryFilterException>
              </c15:categoryFilterExceptions>
            </c:ext>
            <c:ext xmlns:c16="http://schemas.microsoft.com/office/drawing/2014/chart" uri="{C3380CC4-5D6E-409C-BE32-E72D297353CC}">
              <c16:uniqueId val="{00000006-FB6D-47F1-BE3C-CF331813E2F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602583059634887"/>
          <c:y val="0.35672513168434966"/>
          <c:w val="0.30943726430860152"/>
          <c:h val="0.1867327203265784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9430997858415E-2"/>
          <c:y val="8.0057796952422794E-2"/>
          <c:w val="0.62316538341681427"/>
          <c:h val="0.690325070627735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3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lumMod val="114000"/>
                    </a:schemeClr>
                  </a:gs>
                  <a:gs pos="100000">
                    <a:schemeClr val="accent1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33D4-4BC3-9A18-7D26F3B41F0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33D4-4BC3-9A18-7D26F3B41F0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8000"/>
                      <a:lumMod val="114000"/>
                    </a:schemeClr>
                  </a:gs>
                  <a:gs pos="100000">
                    <a:schemeClr val="accent3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33D4-4BC3-9A18-7D26F3B41F0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33D4-4BC3-9A18-7D26F3B41F05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8000"/>
                      <a:lumMod val="114000"/>
                    </a:schemeClr>
                  </a:gs>
                  <a:gs pos="100000">
                    <a:schemeClr val="accent5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33D4-4BC3-9A18-7D26F3B41F0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доволен</c:v>
                </c:pt>
                <c:pt idx="1">
                  <c:v>скорее доволен</c:v>
                </c:pt>
                <c:pt idx="2">
                  <c:v>скорее недоволен</c:v>
                </c:pt>
                <c:pt idx="3">
                  <c:v>не доволен</c:v>
                </c:pt>
                <c:pt idx="4">
                  <c:v>сложно оценить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498</c:v>
                </c:pt>
                <c:pt idx="1">
                  <c:v>332</c:v>
                </c:pt>
                <c:pt idx="2">
                  <c:v>51</c:v>
                </c:pt>
                <c:pt idx="3">
                  <c:v>17</c:v>
                </c:pt>
                <c:pt idx="4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3D4-4BC3-9A18-7D26F3B41F0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095472268882017"/>
          <c:y val="0.14595261038744267"/>
          <c:w val="0.26124531155047925"/>
          <c:h val="0.776390284138703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9430997858415E-2"/>
          <c:y val="8.0057796952422794E-2"/>
          <c:w val="0.62316538341681427"/>
          <c:h val="0.690325070627735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3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lumMod val="114000"/>
                    </a:schemeClr>
                  </a:gs>
                  <a:gs pos="100000">
                    <a:schemeClr val="accent1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272C-4129-BF98-21E412F9068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272C-4129-BF98-21E412F9068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8000"/>
                      <a:lumMod val="114000"/>
                    </a:schemeClr>
                  </a:gs>
                  <a:gs pos="100000">
                    <a:schemeClr val="accent3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272C-4129-BF98-21E412F9068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272C-4129-BF98-21E412F906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да, регулярно</c:v>
                </c:pt>
                <c:pt idx="1">
                  <c:v>да, иногда</c:v>
                </c:pt>
                <c:pt idx="2">
                  <c:v>не приходилось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58</c:v>
                </c:pt>
                <c:pt idx="1">
                  <c:v>12</c:v>
                </c:pt>
                <c:pt idx="2">
                  <c:v>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72C-4129-BF98-21E412F9068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095472268882017"/>
          <c:y val="0.14595261038744267"/>
          <c:w val="0.26124531155047925"/>
          <c:h val="0.776390284138703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9430997858415E-2"/>
          <c:y val="8.0057796952422794E-2"/>
          <c:w val="0.62316538341681427"/>
          <c:h val="0.690325070627735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3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lumMod val="114000"/>
                    </a:schemeClr>
                  </a:gs>
                  <a:gs pos="100000">
                    <a:schemeClr val="accent1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6257-40E1-B2EC-CFBD8BC66E5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6257-40E1-B2EC-CFBD8BC66E5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8000"/>
                      <a:lumMod val="114000"/>
                    </a:schemeClr>
                  </a:gs>
                  <a:gs pos="100000">
                    <a:schemeClr val="accent3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6257-40E1-B2EC-CFBD8BC66E5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6257-40E1-B2EC-CFBD8BC66E5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я лично сталкивался с этим</c:v>
                </c:pt>
                <c:pt idx="1">
                  <c:v>с этим сталкивались мои одногруппники</c:v>
                </c:pt>
                <c:pt idx="2">
                  <c:v>мне расказывали о таких случаях с теми студентами, которых я лично не знаю</c:v>
                </c:pt>
                <c:pt idx="3">
                  <c:v>ничего не знаю об этом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43</c:v>
                </c:pt>
                <c:pt idx="1">
                  <c:v>15</c:v>
                </c:pt>
                <c:pt idx="2">
                  <c:v>113</c:v>
                </c:pt>
                <c:pt idx="3">
                  <c:v>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257-40E1-B2EC-CFBD8BC66E5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095472268882017"/>
          <c:y val="0.14595261038744267"/>
          <c:w val="0.26124531155047925"/>
          <c:h val="0.776390284138703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0687447680886018E-2"/>
          <c:y val="0.12208592725700057"/>
          <c:w val="0.57324346929044512"/>
          <c:h val="0.6351631496029768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3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lumMod val="114000"/>
                    </a:schemeClr>
                  </a:gs>
                  <a:gs pos="100000">
                    <a:schemeClr val="accent1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8F1D-4325-9F45-C3F2B068621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8F1D-4325-9F45-C3F2B068621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8000"/>
                      <a:lumMod val="114000"/>
                    </a:schemeClr>
                  </a:gs>
                  <a:gs pos="100000">
                    <a:schemeClr val="accent3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8F1D-4325-9F45-C3F2B068621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8F1D-4325-9F45-C3F2B06862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практически всегда своевременно</c:v>
                </c:pt>
                <c:pt idx="1">
                  <c:v>не своевременно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541</c:v>
                </c:pt>
                <c:pt idx="1">
                  <c:v>249</c:v>
                </c:pt>
                <c:pt idx="2">
                  <c:v>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F1D-4325-9F45-C3F2B068621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814053379000183"/>
          <c:y val="0.24576941986081491"/>
          <c:w val="0.23364300795456175"/>
          <c:h val="0.434911725414009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9430997858415E-2"/>
          <c:y val="8.0057796952422794E-2"/>
          <c:w val="0.62316538341681427"/>
          <c:h val="0.690325070627735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3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lumMod val="114000"/>
                    </a:schemeClr>
                  </a:gs>
                  <a:gs pos="100000">
                    <a:schemeClr val="accent1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D648-4CEC-9AE7-80A0BEAAF24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D648-4CEC-9AE7-80A0BEAAF24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8000"/>
                      <a:lumMod val="114000"/>
                    </a:schemeClr>
                  </a:gs>
                  <a:gs pos="100000">
                    <a:schemeClr val="accent3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D648-4CEC-9AE7-80A0BEAAF24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D648-4CEC-9AE7-80A0BEAAF2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практически все пунктуальны</c:v>
                </c:pt>
                <c:pt idx="1">
                  <c:v>около 50% преподавателей опаздывают к началу занятий</c:v>
                </c:pt>
                <c:pt idx="2">
                  <c:v>большинство преподавателей опаздывают к началу занятий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879</c:v>
                </c:pt>
                <c:pt idx="1">
                  <c:v>119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648-4CEC-9AE7-80A0BEAAF24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095472268882017"/>
          <c:y val="0.20111453141220101"/>
          <c:w val="0.3003164782600356"/>
          <c:h val="0.660812925801114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9430997858415E-2"/>
          <c:y val="8.0057796952422794E-2"/>
          <c:w val="0.62316538341681427"/>
          <c:h val="0.690325070627735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3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lumMod val="114000"/>
                    </a:schemeClr>
                  </a:gs>
                  <a:gs pos="100000">
                    <a:schemeClr val="accent1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E3F2-47DF-9A2A-489C5FC284E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E3F2-47DF-9A2A-489C5FC284E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8000"/>
                      <a:lumMod val="114000"/>
                    </a:schemeClr>
                  </a:gs>
                  <a:gs pos="100000">
                    <a:schemeClr val="accent3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E3F2-47DF-9A2A-489C5FC284E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E3F2-47DF-9A2A-489C5FC284E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737</c:v>
                </c:pt>
                <c:pt idx="1">
                  <c:v>92</c:v>
                </c:pt>
                <c:pt idx="2">
                  <c:v>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3F2-47DF-9A2A-489C5FC284E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095472268882017"/>
          <c:y val="0.20111453141220101"/>
          <c:w val="0.3003164782600356"/>
          <c:h val="0.660812925801114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9430997858415E-2"/>
          <c:y val="8.0057796952422794E-2"/>
          <c:w val="0.62316538341681427"/>
          <c:h val="0.690325070627735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3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lumMod val="114000"/>
                    </a:schemeClr>
                  </a:gs>
                  <a:gs pos="100000">
                    <a:schemeClr val="accent1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824C-4B7D-ABBE-BDB9BE69FB4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824C-4B7D-ABBE-BDB9BE69FB4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8000"/>
                      <a:lumMod val="114000"/>
                    </a:schemeClr>
                  </a:gs>
                  <a:gs pos="100000">
                    <a:schemeClr val="accent3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824C-4B7D-ABBE-BDB9BE69FB4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824C-4B7D-ABBE-BDB9BE69FB4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да, регулярно</c:v>
                </c:pt>
                <c:pt idx="1">
                  <c:v>да, иногда</c:v>
                </c:pt>
                <c:pt idx="2">
                  <c:v>нет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586</c:v>
                </c:pt>
                <c:pt idx="1">
                  <c:v>412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24C-4B7D-ABBE-BDB9BE69FB4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095472268882017"/>
          <c:y val="0.20111453141220101"/>
          <c:w val="0.19459449775182447"/>
          <c:h val="0.660812925801114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9430997858415E-2"/>
          <c:y val="8.0057796952422794E-2"/>
          <c:w val="0.62316538341681427"/>
          <c:h val="0.690325070627735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3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lumMod val="114000"/>
                    </a:schemeClr>
                  </a:gs>
                  <a:gs pos="100000">
                    <a:schemeClr val="accent1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5A9A-4052-A3D4-6DC67E38E5F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5A9A-4052-A3D4-6DC67E38E5F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8000"/>
                      <a:lumMod val="114000"/>
                    </a:schemeClr>
                  </a:gs>
                  <a:gs pos="100000">
                    <a:schemeClr val="accent3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5A9A-4052-A3D4-6DC67E38E5F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5A9A-4052-A3D4-6DC67E38E5F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682</c:v>
                </c:pt>
                <c:pt idx="1">
                  <c:v>137</c:v>
                </c:pt>
                <c:pt idx="2">
                  <c:v>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A9A-4052-A3D4-6DC67E38E5F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095472268882017"/>
          <c:y val="0.20111453141220101"/>
          <c:w val="0.19459449775182447"/>
          <c:h val="0.660812925801114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9430997858415E-2"/>
          <c:y val="8.0057796952422794E-2"/>
          <c:w val="0.62316538341681427"/>
          <c:h val="0.690325070627735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3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lumMod val="114000"/>
                    </a:schemeClr>
                  </a:gs>
                  <a:gs pos="100000">
                    <a:schemeClr val="accent1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6D6-4FF1-A80E-FEB998E04197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6D6-4FF1-A80E-FEB998E0419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8000"/>
                      <a:lumMod val="114000"/>
                    </a:schemeClr>
                  </a:gs>
                  <a:gs pos="100000">
                    <a:schemeClr val="accent3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B6D6-4FF1-A80E-FEB998E04197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B6D6-4FF1-A80E-FEB998E041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удовлетворяет</c:v>
                </c:pt>
                <c:pt idx="1">
                  <c:v>частично удовлетворяет</c:v>
                </c:pt>
                <c:pt idx="2">
                  <c:v>не удовлетворяет</c:v>
                </c:pt>
                <c:pt idx="3">
                  <c:v>затрудняюсь ответить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652</c:v>
                </c:pt>
                <c:pt idx="1">
                  <c:v>322</c:v>
                </c:pt>
                <c:pt idx="2">
                  <c:v>14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6D6-4FF1-A80E-FEB998E04197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095472268882017"/>
          <c:y val="0.20111453141220101"/>
          <c:w val="0.19459449775182447"/>
          <c:h val="0.660812925801114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9430997858415E-2"/>
          <c:y val="8.0057796952422794E-2"/>
          <c:w val="0.62316538341681427"/>
          <c:h val="0.690325070627735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3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8000"/>
                      <a:lumMod val="114000"/>
                    </a:schemeClr>
                  </a:gs>
                  <a:gs pos="100000">
                    <a:schemeClr val="accent1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641-470E-8CCA-6ADB3A676205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8000"/>
                      <a:lumMod val="114000"/>
                    </a:schemeClr>
                  </a:gs>
                  <a:gs pos="100000">
                    <a:schemeClr val="accent2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641-470E-8CCA-6ADB3A676205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8000"/>
                      <a:lumMod val="114000"/>
                    </a:schemeClr>
                  </a:gs>
                  <a:gs pos="100000">
                    <a:schemeClr val="accent3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0641-470E-8CCA-6ADB3A676205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8000"/>
                      <a:lumMod val="114000"/>
                    </a:schemeClr>
                  </a:gs>
                  <a:gs pos="100000">
                    <a:schemeClr val="accent4">
                      <a:shade val="90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4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0641-470E-8CCA-6ADB3A67620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KZ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хорошая</c:v>
                </c:pt>
                <c:pt idx="1">
                  <c:v>скорее хорошая</c:v>
                </c:pt>
                <c:pt idx="2">
                  <c:v>скорее плохая</c:v>
                </c:pt>
                <c:pt idx="3">
                  <c:v>плохая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384</c:v>
                </c:pt>
                <c:pt idx="1">
                  <c:v>478</c:v>
                </c:pt>
                <c:pt idx="2">
                  <c:v>101</c:v>
                </c:pt>
                <c:pt idx="3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641-470E-8CCA-6ADB3A67620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095472268882017"/>
          <c:y val="0.20111453141220101"/>
          <c:w val="0.19459449775182447"/>
          <c:h val="0.660812925801114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K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762D6-CF66-47DC-962E-F2D0A193EBC1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9BF39-4684-4BF9-B94C-B4201067A0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367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BF39-4684-4BF9-B94C-B4201067A0A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61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Перед тем, как перейти к задачам на 2021, позвольте представить</a:t>
            </a:r>
            <a:r>
              <a:rPr lang="ru-RU" baseline="0" dirty="0"/>
              <a:t> краткую информацию по службе качества, ее функциях, структуре.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BF39-4684-4BF9-B94C-B4201067A0A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165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Перед тем, как перейти к задачам на 2021, позвольте представить</a:t>
            </a:r>
            <a:r>
              <a:rPr lang="ru-RU" baseline="0" dirty="0"/>
              <a:t> краткую информацию по службе качества, ее функциях, структуре.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BF39-4684-4BF9-B94C-B4201067A0A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190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Перед тем, как перейти к задачам на 2021, позвольте представить</a:t>
            </a:r>
            <a:r>
              <a:rPr lang="ru-RU" baseline="0" dirty="0"/>
              <a:t> краткую информацию по службе качества, ее функциях, структуре.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BF39-4684-4BF9-B94C-B4201067A0A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608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Перед тем, как перейти к задачам на 2021, позвольте представить</a:t>
            </a:r>
            <a:r>
              <a:rPr lang="ru-RU" baseline="0" dirty="0"/>
              <a:t> краткую информацию по службе качества, ее функциях, структуре.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BF39-4684-4BF9-B94C-B4201067A0A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51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Перед тем, как перейти к задачам на 2021, позвольте представить</a:t>
            </a:r>
            <a:r>
              <a:rPr lang="ru-RU" baseline="0" dirty="0"/>
              <a:t> краткую информацию по службе качества, ее функциях, структуре.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BF39-4684-4BF9-B94C-B4201067A0A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6876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Перед тем, как перейти к задачам на 2021, позвольте представить</a:t>
            </a:r>
            <a:r>
              <a:rPr lang="ru-RU" baseline="0" dirty="0"/>
              <a:t> краткую информацию по службе качества, ее функциях, структуре.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BF39-4684-4BF9-B94C-B4201067A0A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3936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Перед тем, как перейти к задачам на 2021, позвольте представить</a:t>
            </a:r>
            <a:r>
              <a:rPr lang="ru-RU" baseline="0" dirty="0"/>
              <a:t> краткую информацию по службе качества, ее функциях, структуре.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BF39-4684-4BF9-B94C-B4201067A0A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1387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Перед тем, как перейти к задачам на 2021, позвольте представить</a:t>
            </a:r>
            <a:r>
              <a:rPr lang="ru-RU" baseline="0" dirty="0"/>
              <a:t> краткую информацию по службе качества, ее функциях, структуре.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BF39-4684-4BF9-B94C-B4201067A0A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1024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Перед тем, как перейти к задачам на 2021, позвольте представить</a:t>
            </a:r>
            <a:r>
              <a:rPr lang="ru-RU" baseline="0" dirty="0"/>
              <a:t> краткую информацию по службе качества, ее функциях, структуре.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BF39-4684-4BF9-B94C-B4201067A0A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7637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Перед тем, как перейти к задачам на 2021, позвольте представить</a:t>
            </a:r>
            <a:r>
              <a:rPr lang="ru-RU" baseline="0" dirty="0"/>
              <a:t> краткую информацию по службе качества, ее функциях, структуре.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BF39-4684-4BF9-B94C-B4201067A0A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425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Перед тем, как перейти к задачам на 2021, позвольте представить</a:t>
            </a:r>
            <a:r>
              <a:rPr lang="ru-RU" baseline="0" dirty="0"/>
              <a:t> краткую информацию по службе качества, ее функциях, структуре.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BF39-4684-4BF9-B94C-B4201067A0A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2032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Перед тем, как перейти к задачам на 2021, позвольте представить</a:t>
            </a:r>
            <a:r>
              <a:rPr lang="ru-RU" baseline="0" dirty="0"/>
              <a:t> краткую информацию по службе качества, ее функциях, структуре.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BF39-4684-4BF9-B94C-B4201067A0A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8427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Перед тем, как перейти к задачам на 2021, позвольте представить</a:t>
            </a:r>
            <a:r>
              <a:rPr lang="ru-RU" baseline="0" dirty="0"/>
              <a:t> краткую информацию по службе качества, ее функциях, структуре.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BF39-4684-4BF9-B94C-B4201067A0A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1829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Перед тем, как перейти к задачам на 2021, позвольте представить</a:t>
            </a:r>
            <a:r>
              <a:rPr lang="ru-RU" baseline="0" dirty="0"/>
              <a:t> краткую информацию по службе качества, ее функциях, структуре.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BF39-4684-4BF9-B94C-B4201067A0A2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2831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Перед тем, как перейти к задачам на 2021, позвольте представить</a:t>
            </a:r>
            <a:r>
              <a:rPr lang="ru-RU" baseline="0" dirty="0"/>
              <a:t> краткую информацию по службе качества, ее функциях, структуре.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BF39-4684-4BF9-B94C-B4201067A0A2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930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Перед тем, как перейти к задачам на 2021, позвольте представить</a:t>
            </a:r>
            <a:r>
              <a:rPr lang="ru-RU" baseline="0" dirty="0"/>
              <a:t> краткую информацию по службе качества, ее функциях, структуре.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BF39-4684-4BF9-B94C-B4201067A0A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83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Перед тем, как перейти к задачам на 2021, позвольте представить</a:t>
            </a:r>
            <a:r>
              <a:rPr lang="ru-RU" baseline="0" dirty="0"/>
              <a:t> краткую информацию по службе качества, ее функциях, структуре.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BF39-4684-4BF9-B94C-B4201067A0A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314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Перед тем, как перейти к задачам на 2021, позвольте представить</a:t>
            </a:r>
            <a:r>
              <a:rPr lang="ru-RU" baseline="0" dirty="0"/>
              <a:t> краткую информацию по службе качества, ее функциях, структуре.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BF39-4684-4BF9-B94C-B4201067A0A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90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Перед тем, как перейти к задачам на 2021, позвольте представить</a:t>
            </a:r>
            <a:r>
              <a:rPr lang="ru-RU" baseline="0" dirty="0"/>
              <a:t> краткую информацию по службе качества, ее функциях, структуре.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BF39-4684-4BF9-B94C-B4201067A0A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98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Перед тем, как перейти к задачам на 2021, позвольте представить</a:t>
            </a:r>
            <a:r>
              <a:rPr lang="ru-RU" baseline="0" dirty="0"/>
              <a:t> краткую информацию по службе качества, ее функциях, структуре.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BF39-4684-4BF9-B94C-B4201067A0A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788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Перед тем, как перейти к задачам на 2021, позвольте представить</a:t>
            </a:r>
            <a:r>
              <a:rPr lang="ru-RU" baseline="0" dirty="0"/>
              <a:t> краткую информацию по службе качества, ее функциях, структуре.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BF39-4684-4BF9-B94C-B4201067A0A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189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Перед тем, как перейти к задачам на 2021, позвольте представить</a:t>
            </a:r>
            <a:r>
              <a:rPr lang="ru-RU" baseline="0" dirty="0"/>
              <a:t> краткую информацию по службе качества, ее функциях, структуре.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9BF39-4684-4BF9-B94C-B4201067A0A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673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7607-6AAA-4B50-A6BF-FE300AF3EE2E}" type="datetime1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Civil aviation academy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A33E-000D-4381-9B31-7C401C392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930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D1E15-0883-4D32-B89C-95C1E3E331BE}" type="datetime1">
              <a:rPr lang="ru-RU" smtClean="0"/>
              <a:t>09.04.2024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Civil aviation academy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A33E-000D-4381-9B31-7C401C392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25990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D1E15-0883-4D32-B89C-95C1E3E331BE}" type="datetime1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Civil aviation academy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A33E-000D-4381-9B31-7C401C392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97663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D1E15-0883-4D32-B89C-95C1E3E331BE}" type="datetime1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Civil aviation academy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A33E-000D-4381-9B31-7C401C39207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799821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D1E15-0883-4D32-B89C-95C1E3E331BE}" type="datetime1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Civil aviation academy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A33E-000D-4381-9B31-7C401C392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13950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D1E15-0883-4D32-B89C-95C1E3E331BE}" type="datetime1">
              <a:rPr lang="ru-RU" smtClean="0"/>
              <a:t>09.04.2024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Civil aviation academy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A33E-000D-4381-9B31-7C401C392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60835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D1E15-0883-4D32-B89C-95C1E3E331BE}" type="datetime1">
              <a:rPr lang="ru-RU" smtClean="0"/>
              <a:t>09.04.2024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Civil aviation academy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A33E-000D-4381-9B31-7C401C392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771366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E6B4-12A0-41DF-99DB-B5D90BBF9D69}" type="datetime1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Civil aviation academy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A33E-000D-4381-9B31-7C401C392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688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9BC11-B759-419D-AEAE-6B555B5E15A8}" type="datetime1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Civil aviation academy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A33E-000D-4381-9B31-7C401C392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500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8E940-F851-468B-B705-600C6B68BCB5}" type="datetime1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Civil aviation academy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A33E-000D-4381-9B31-7C401C392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318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A5C66-252F-4574-A49E-FFBE03AAC510}" type="datetime1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Civil aviation academy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A33E-000D-4381-9B31-7C401C392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24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D68A-C039-4572-B1CF-FAF28B7963B7}" type="datetime1">
              <a:rPr lang="ru-RU" smtClean="0"/>
              <a:t>09.04.2024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Civil aviation academy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A33E-000D-4381-9B31-7C401C392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708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0CE9-362F-4EFF-8EC3-0E459D6CB76F}" type="datetime1">
              <a:rPr lang="ru-RU" smtClean="0"/>
              <a:t>09.04.2024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Civil aviation academy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A33E-000D-4381-9B31-7C401C392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556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9AE03-8DEB-4153-B6DE-29E37F574D2F}" type="datetime1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Civil aviation academy</a:t>
            </a: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A33E-000D-4381-9B31-7C401C392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034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B1BE8-3F86-4774-9C60-8EE380B1FD45}" type="datetime1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Civil aviation academy</a:t>
            </a: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A33E-000D-4381-9B31-7C401C392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1390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F1FE0-E50C-47ED-910E-6427BDC11EA4}" type="datetime1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Civil aviation academy</a:t>
            </a: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A33E-000D-4381-9B31-7C401C392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55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B6E3-DB5F-4FAA-B54B-6B69F6510F9A}" type="datetime1">
              <a:rPr lang="ru-RU" smtClean="0"/>
              <a:t>09.04.2024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Civil aviation academy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6A33E-000D-4381-9B31-7C401C392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204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E8D1E15-0883-4D32-B89C-95C1E3E331BE}" type="datetime1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Civil aviation academy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6A33E-000D-4381-9B31-7C401C3920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8517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Прямая соединительная линия 29"/>
          <p:cNvCxnSpPr>
            <a:cxnSpLocks/>
          </p:cNvCxnSpPr>
          <p:nvPr/>
        </p:nvCxnSpPr>
        <p:spPr>
          <a:xfrm>
            <a:off x="6377436" y="5597569"/>
            <a:ext cx="5521276" cy="0"/>
          </a:xfrm>
          <a:prstGeom prst="line">
            <a:avLst/>
          </a:prstGeom>
          <a:ln w="63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55" y="180925"/>
            <a:ext cx="1258491" cy="8251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58146" y="5710310"/>
            <a:ext cx="10440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i="1" dirty="0">
                <a:solidFill>
                  <a:schemeClr val="tx2"/>
                </a:solidFill>
              </a:rPr>
              <a:t>Антикоррупционный </a:t>
            </a:r>
            <a:r>
              <a:rPr lang="ru-RU" sz="1400" b="1" i="1" dirty="0" err="1">
                <a:solidFill>
                  <a:schemeClr val="tx2"/>
                </a:solidFill>
              </a:rPr>
              <a:t>комплаенс</a:t>
            </a:r>
            <a:r>
              <a:rPr lang="ru-RU" sz="1400" b="1" i="1" dirty="0">
                <a:solidFill>
                  <a:schemeClr val="tx2"/>
                </a:solidFill>
              </a:rPr>
              <a:t>-офицер</a:t>
            </a:r>
          </a:p>
          <a:p>
            <a:pPr algn="r"/>
            <a:r>
              <a:rPr lang="ru-RU" sz="1400" b="1" i="1" dirty="0" err="1">
                <a:solidFill>
                  <a:schemeClr val="tx2"/>
                </a:solidFill>
              </a:rPr>
              <a:t>Тельтаев</a:t>
            </a:r>
            <a:r>
              <a:rPr lang="ru-RU" sz="1400" b="1" i="1" dirty="0">
                <a:solidFill>
                  <a:schemeClr val="tx2"/>
                </a:solidFill>
              </a:rPr>
              <a:t> </a:t>
            </a:r>
            <a:r>
              <a:rPr lang="ru-RU" sz="1400" b="1" i="1" dirty="0" err="1">
                <a:solidFill>
                  <a:schemeClr val="tx2"/>
                </a:solidFill>
              </a:rPr>
              <a:t>Бауыржан</a:t>
            </a:r>
            <a:endParaRPr lang="ru-RU" sz="1400" b="1" i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3832" y="299174"/>
            <a:ext cx="4669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solidFill>
                  <a:schemeClr val="tx2"/>
                </a:solidFill>
              </a:rPr>
              <a:t>Антикоррупционный </a:t>
            </a:r>
            <a:r>
              <a:rPr lang="ru-RU" b="1" i="1" dirty="0" err="1">
                <a:solidFill>
                  <a:schemeClr val="tx2"/>
                </a:solidFill>
              </a:rPr>
              <a:t>комплаенс</a:t>
            </a:r>
            <a:r>
              <a:rPr lang="ru-RU" b="1" i="1" dirty="0">
                <a:solidFill>
                  <a:schemeClr val="tx2"/>
                </a:solidFill>
              </a:rPr>
              <a:t>  </a:t>
            </a:r>
            <a:endParaRPr lang="ru-RU" sz="1600" b="1" i="1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79600" y="1701877"/>
            <a:ext cx="8674100" cy="390876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kk-KZ" sz="2800" b="1" dirty="0">
                <a:solidFill>
                  <a:schemeClr val="tx2">
                    <a:lumMod val="9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Отчет по результатам анонимного онлайн анкетирования в рамках исполнения соответствующего пункта Плана противодействия коррупции на 2022-2023 учебные годы</a:t>
            </a:r>
          </a:p>
          <a:p>
            <a:pPr>
              <a:spcAft>
                <a:spcPts val="600"/>
              </a:spcAft>
            </a:pPr>
            <a:endParaRPr lang="kk-KZ" sz="2800" b="1" dirty="0">
              <a:solidFill>
                <a:schemeClr val="tx2">
                  <a:lumMod val="9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kk-KZ" sz="2000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Всего приняли участие: 1006 студентов</a:t>
            </a:r>
          </a:p>
          <a:p>
            <a:pPr>
              <a:spcAft>
                <a:spcPts val="600"/>
              </a:spcAft>
            </a:pPr>
            <a:r>
              <a:rPr lang="kk-KZ" sz="2000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Кол-во вопросов: 2</a:t>
            </a:r>
            <a:r>
              <a:rPr lang="en-US" sz="2000" b="1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kk-KZ" sz="2000" b="1" dirty="0">
              <a:solidFill>
                <a:schemeClr val="accent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kk-KZ" sz="2000" b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Период анкетирования: 01.12.2022-20.12.2022г.</a:t>
            </a:r>
          </a:p>
        </p:txBody>
      </p:sp>
      <p:sp>
        <p:nvSpPr>
          <p:cNvPr id="12" name="Овал 11"/>
          <p:cNvSpPr/>
          <p:nvPr/>
        </p:nvSpPr>
        <p:spPr>
          <a:xfrm>
            <a:off x="1702172" y="1960299"/>
            <a:ext cx="91254" cy="717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flipH="1">
            <a:off x="1833880" y="4625077"/>
            <a:ext cx="45719" cy="4571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 flipH="1">
            <a:off x="1839146" y="4990027"/>
            <a:ext cx="45719" cy="4571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 flipH="1">
            <a:off x="1833881" y="5389881"/>
            <a:ext cx="45719" cy="4571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8" y="5340"/>
            <a:ext cx="12192000" cy="841101"/>
          </a:xfrm>
          <a:prstGeom prst="rect">
            <a:avLst/>
          </a:prstGeom>
          <a:solidFill>
            <a:srgbClr val="314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spcBef>
                <a:spcPts val="95"/>
              </a:spcBef>
            </a:pPr>
            <a:r>
              <a:rPr lang="kk-KZ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Результаты онлайн анкетирования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5" y="21572"/>
            <a:ext cx="1258491" cy="825198"/>
          </a:xfrm>
          <a:prstGeom prst="rect">
            <a:avLst/>
          </a:prstGeom>
        </p:spPr>
      </p:pic>
      <p:sp>
        <p:nvSpPr>
          <p:cNvPr id="17" name="object 11">
            <a:extLst>
              <a:ext uri="{FF2B5EF4-FFF2-40B4-BE49-F238E27FC236}">
                <a16:creationId xmlns:a16="http://schemas.microsoft.com/office/drawing/2014/main" id="{57C8B216-7EDA-456B-8CF7-89DCA790F9C2}"/>
              </a:ext>
            </a:extLst>
          </p:cNvPr>
          <p:cNvSpPr txBox="1"/>
          <p:nvPr/>
        </p:nvSpPr>
        <p:spPr>
          <a:xfrm>
            <a:off x="350826" y="1167980"/>
            <a:ext cx="10942283" cy="676467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9. Как вы оцениваете организацию подготовительных работ к началу сессии?	</a:t>
            </a:r>
            <a:endParaRPr sz="2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2465068284"/>
              </p:ext>
            </p:extLst>
          </p:nvPr>
        </p:nvGraphicFramePr>
        <p:xfrm>
          <a:off x="551793" y="2023143"/>
          <a:ext cx="11051628" cy="4834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58093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8" y="5340"/>
            <a:ext cx="12192000" cy="841101"/>
          </a:xfrm>
          <a:prstGeom prst="rect">
            <a:avLst/>
          </a:prstGeom>
          <a:solidFill>
            <a:srgbClr val="314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spcBef>
                <a:spcPts val="95"/>
              </a:spcBef>
            </a:pPr>
            <a:r>
              <a:rPr lang="kk-KZ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Результаты онлайн анкетирования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5" y="21572"/>
            <a:ext cx="1258491" cy="825198"/>
          </a:xfrm>
          <a:prstGeom prst="rect">
            <a:avLst/>
          </a:prstGeom>
        </p:spPr>
      </p:pic>
      <p:sp>
        <p:nvSpPr>
          <p:cNvPr id="17" name="object 11">
            <a:extLst>
              <a:ext uri="{FF2B5EF4-FFF2-40B4-BE49-F238E27FC236}">
                <a16:creationId xmlns:a16="http://schemas.microsoft.com/office/drawing/2014/main" id="{57C8B216-7EDA-456B-8CF7-89DCA790F9C2}"/>
              </a:ext>
            </a:extLst>
          </p:cNvPr>
          <p:cNvSpPr txBox="1"/>
          <p:nvPr/>
        </p:nvSpPr>
        <p:spPr>
          <a:xfrm>
            <a:off x="350826" y="1167980"/>
            <a:ext cx="10942283" cy="676467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10. Оцените своевременность размещения электронно-информационных ресурсов в базе УМКД, в том числе вопросов к экзаменам и зачетам	</a:t>
            </a:r>
            <a:endParaRPr sz="2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4088628942"/>
              </p:ext>
            </p:extLst>
          </p:nvPr>
        </p:nvGraphicFramePr>
        <p:xfrm>
          <a:off x="551793" y="2023143"/>
          <a:ext cx="11051628" cy="4834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74995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8" y="5340"/>
            <a:ext cx="12192000" cy="841101"/>
          </a:xfrm>
          <a:prstGeom prst="rect">
            <a:avLst/>
          </a:prstGeom>
          <a:solidFill>
            <a:srgbClr val="314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spcBef>
                <a:spcPts val="95"/>
              </a:spcBef>
            </a:pPr>
            <a:r>
              <a:rPr lang="kk-KZ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Результаты онлайн анкетирования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5" y="21572"/>
            <a:ext cx="1258491" cy="825198"/>
          </a:xfrm>
          <a:prstGeom prst="rect">
            <a:avLst/>
          </a:prstGeom>
        </p:spPr>
      </p:pic>
      <p:sp>
        <p:nvSpPr>
          <p:cNvPr id="17" name="object 11">
            <a:extLst>
              <a:ext uri="{FF2B5EF4-FFF2-40B4-BE49-F238E27FC236}">
                <a16:creationId xmlns:a16="http://schemas.microsoft.com/office/drawing/2014/main" id="{57C8B216-7EDA-456B-8CF7-89DCA790F9C2}"/>
              </a:ext>
            </a:extLst>
          </p:cNvPr>
          <p:cNvSpPr txBox="1"/>
          <p:nvPr/>
        </p:nvSpPr>
        <p:spPr>
          <a:xfrm>
            <a:off x="350826" y="1167980"/>
            <a:ext cx="10942283" cy="984244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11. В какой мере удовлетворяет Вас расписание занятий (начало и окончание занятий, количество пар в день)?</a:t>
            </a:r>
            <a:endParaRPr lang="ru-RU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sz="2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4273165141"/>
              </p:ext>
            </p:extLst>
          </p:nvPr>
        </p:nvGraphicFramePr>
        <p:xfrm>
          <a:off x="551793" y="2023143"/>
          <a:ext cx="11051628" cy="4834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06784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8" y="5340"/>
            <a:ext cx="12192000" cy="841101"/>
          </a:xfrm>
          <a:prstGeom prst="rect">
            <a:avLst/>
          </a:prstGeom>
          <a:solidFill>
            <a:srgbClr val="314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spcBef>
                <a:spcPts val="95"/>
              </a:spcBef>
            </a:pPr>
            <a:r>
              <a:rPr lang="kk-KZ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Результаты онлайн анкетирования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5" y="21572"/>
            <a:ext cx="1258491" cy="825198"/>
          </a:xfrm>
          <a:prstGeom prst="rect">
            <a:avLst/>
          </a:prstGeom>
        </p:spPr>
      </p:pic>
      <p:sp>
        <p:nvSpPr>
          <p:cNvPr id="17" name="object 11">
            <a:extLst>
              <a:ext uri="{FF2B5EF4-FFF2-40B4-BE49-F238E27FC236}">
                <a16:creationId xmlns:a16="http://schemas.microsoft.com/office/drawing/2014/main" id="{57C8B216-7EDA-456B-8CF7-89DCA790F9C2}"/>
              </a:ext>
            </a:extLst>
          </p:cNvPr>
          <p:cNvSpPr txBox="1"/>
          <p:nvPr/>
        </p:nvSpPr>
        <p:spPr>
          <a:xfrm>
            <a:off x="350826" y="1167980"/>
            <a:ext cx="10942283" cy="368691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12. Как часто Вы посещаете официальный сайт Академии?	</a:t>
            </a:r>
            <a:endParaRPr sz="2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1399633990"/>
              </p:ext>
            </p:extLst>
          </p:nvPr>
        </p:nvGraphicFramePr>
        <p:xfrm>
          <a:off x="551793" y="2023143"/>
          <a:ext cx="11051628" cy="4834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72846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8" y="5340"/>
            <a:ext cx="12192000" cy="841101"/>
          </a:xfrm>
          <a:prstGeom prst="rect">
            <a:avLst/>
          </a:prstGeom>
          <a:solidFill>
            <a:srgbClr val="314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spcBef>
                <a:spcPts val="95"/>
              </a:spcBef>
            </a:pPr>
            <a:r>
              <a:rPr lang="kk-KZ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Результаты онлайн анкетирования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5" y="21572"/>
            <a:ext cx="1258491" cy="825198"/>
          </a:xfrm>
          <a:prstGeom prst="rect">
            <a:avLst/>
          </a:prstGeom>
        </p:spPr>
      </p:pic>
      <p:sp>
        <p:nvSpPr>
          <p:cNvPr id="17" name="object 11">
            <a:extLst>
              <a:ext uri="{FF2B5EF4-FFF2-40B4-BE49-F238E27FC236}">
                <a16:creationId xmlns:a16="http://schemas.microsoft.com/office/drawing/2014/main" id="{57C8B216-7EDA-456B-8CF7-89DCA790F9C2}"/>
              </a:ext>
            </a:extLst>
          </p:cNvPr>
          <p:cNvSpPr txBox="1"/>
          <p:nvPr/>
        </p:nvSpPr>
        <p:spPr>
          <a:xfrm>
            <a:off x="350826" y="1167980"/>
            <a:ext cx="10942283" cy="676467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13. Оцените материально-техническую оснащенность учебных аудиторий	</a:t>
            </a:r>
            <a:endParaRPr sz="2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2887612332"/>
              </p:ext>
            </p:extLst>
          </p:nvPr>
        </p:nvGraphicFramePr>
        <p:xfrm>
          <a:off x="551793" y="2023143"/>
          <a:ext cx="11051628" cy="4834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12188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8" y="5340"/>
            <a:ext cx="12192000" cy="841101"/>
          </a:xfrm>
          <a:prstGeom prst="rect">
            <a:avLst/>
          </a:prstGeom>
          <a:solidFill>
            <a:srgbClr val="314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spcBef>
                <a:spcPts val="95"/>
              </a:spcBef>
            </a:pPr>
            <a:r>
              <a:rPr lang="kk-KZ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Результаты онлайн анкетирования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5" y="21572"/>
            <a:ext cx="1258491" cy="825198"/>
          </a:xfrm>
          <a:prstGeom prst="rect">
            <a:avLst/>
          </a:prstGeom>
        </p:spPr>
      </p:pic>
      <p:sp>
        <p:nvSpPr>
          <p:cNvPr id="17" name="object 11">
            <a:extLst>
              <a:ext uri="{FF2B5EF4-FFF2-40B4-BE49-F238E27FC236}">
                <a16:creationId xmlns:a16="http://schemas.microsoft.com/office/drawing/2014/main" id="{57C8B216-7EDA-456B-8CF7-89DCA790F9C2}"/>
              </a:ext>
            </a:extLst>
          </p:cNvPr>
          <p:cNvSpPr txBox="1"/>
          <p:nvPr/>
        </p:nvSpPr>
        <p:spPr>
          <a:xfrm>
            <a:off x="350826" y="1167980"/>
            <a:ext cx="10942283" cy="676467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14. Удовлетворены ли Вы санитарно-гигиеническим состоянием учебных аудиторий?	</a:t>
            </a:r>
            <a:endParaRPr sz="2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2196151995"/>
              </p:ext>
            </p:extLst>
          </p:nvPr>
        </p:nvGraphicFramePr>
        <p:xfrm>
          <a:off x="551793" y="2023143"/>
          <a:ext cx="11051628" cy="4834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46034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8" y="5340"/>
            <a:ext cx="12192000" cy="841101"/>
          </a:xfrm>
          <a:prstGeom prst="rect">
            <a:avLst/>
          </a:prstGeom>
          <a:solidFill>
            <a:srgbClr val="314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spcBef>
                <a:spcPts val="95"/>
              </a:spcBef>
            </a:pPr>
            <a:r>
              <a:rPr lang="kk-KZ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Результаты онлайн анкетирования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5" y="21572"/>
            <a:ext cx="1258491" cy="825198"/>
          </a:xfrm>
          <a:prstGeom prst="rect">
            <a:avLst/>
          </a:prstGeom>
        </p:spPr>
      </p:pic>
      <p:sp>
        <p:nvSpPr>
          <p:cNvPr id="17" name="object 11">
            <a:extLst>
              <a:ext uri="{FF2B5EF4-FFF2-40B4-BE49-F238E27FC236}">
                <a16:creationId xmlns:a16="http://schemas.microsoft.com/office/drawing/2014/main" id="{57C8B216-7EDA-456B-8CF7-89DCA790F9C2}"/>
              </a:ext>
            </a:extLst>
          </p:cNvPr>
          <p:cNvSpPr txBox="1"/>
          <p:nvPr/>
        </p:nvSpPr>
        <p:spPr>
          <a:xfrm>
            <a:off x="350826" y="1167980"/>
            <a:ext cx="10942283" cy="676467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15. Чувствуете ли Вы себя безопасно на территории/в здании Академии?	</a:t>
            </a:r>
            <a:endParaRPr sz="2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353999205"/>
              </p:ext>
            </p:extLst>
          </p:nvPr>
        </p:nvGraphicFramePr>
        <p:xfrm>
          <a:off x="551793" y="2023143"/>
          <a:ext cx="11051628" cy="4834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492451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8" y="5340"/>
            <a:ext cx="12192000" cy="841101"/>
          </a:xfrm>
          <a:prstGeom prst="rect">
            <a:avLst/>
          </a:prstGeom>
          <a:solidFill>
            <a:srgbClr val="314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spcBef>
                <a:spcPts val="95"/>
              </a:spcBef>
            </a:pPr>
            <a:r>
              <a:rPr lang="kk-KZ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Результаты онлайн анкетирования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5" y="21572"/>
            <a:ext cx="1258491" cy="825198"/>
          </a:xfrm>
          <a:prstGeom prst="rect">
            <a:avLst/>
          </a:prstGeom>
        </p:spPr>
      </p:pic>
      <p:sp>
        <p:nvSpPr>
          <p:cNvPr id="17" name="object 11">
            <a:extLst>
              <a:ext uri="{FF2B5EF4-FFF2-40B4-BE49-F238E27FC236}">
                <a16:creationId xmlns:a16="http://schemas.microsoft.com/office/drawing/2014/main" id="{57C8B216-7EDA-456B-8CF7-89DCA790F9C2}"/>
              </a:ext>
            </a:extLst>
          </p:cNvPr>
          <p:cNvSpPr txBox="1"/>
          <p:nvPr/>
        </p:nvSpPr>
        <p:spPr>
          <a:xfrm>
            <a:off x="350826" y="1167980"/>
            <a:ext cx="10942283" cy="129202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16. Вы принимаете участие в научно-исследовательских мероприятиях (конференциях, круглых столах, научных дискуссиях и др.), организуемых Академией?</a:t>
            </a:r>
            <a:endParaRPr lang="ru-RU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sz="2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481966236"/>
              </p:ext>
            </p:extLst>
          </p:nvPr>
        </p:nvGraphicFramePr>
        <p:xfrm>
          <a:off x="551793" y="2023143"/>
          <a:ext cx="11051628" cy="4834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49975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8" y="5340"/>
            <a:ext cx="12192000" cy="841101"/>
          </a:xfrm>
          <a:prstGeom prst="rect">
            <a:avLst/>
          </a:prstGeom>
          <a:solidFill>
            <a:srgbClr val="314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spcBef>
                <a:spcPts val="95"/>
              </a:spcBef>
            </a:pPr>
            <a:r>
              <a:rPr lang="kk-KZ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Результаты онлайн анкетирования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5" y="21572"/>
            <a:ext cx="1258491" cy="825198"/>
          </a:xfrm>
          <a:prstGeom prst="rect">
            <a:avLst/>
          </a:prstGeom>
        </p:spPr>
      </p:pic>
      <p:sp>
        <p:nvSpPr>
          <p:cNvPr id="17" name="object 11">
            <a:extLst>
              <a:ext uri="{FF2B5EF4-FFF2-40B4-BE49-F238E27FC236}">
                <a16:creationId xmlns:a16="http://schemas.microsoft.com/office/drawing/2014/main" id="{57C8B216-7EDA-456B-8CF7-89DCA790F9C2}"/>
              </a:ext>
            </a:extLst>
          </p:cNvPr>
          <p:cNvSpPr txBox="1"/>
          <p:nvPr/>
        </p:nvSpPr>
        <p:spPr>
          <a:xfrm>
            <a:off x="350826" y="1167980"/>
            <a:ext cx="10942283" cy="984244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17. Достаточное ли количество культурно-массовых мероприятий проводится в Академии в течение года?</a:t>
            </a:r>
            <a:endParaRPr lang="ru-RU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sz="2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969242417"/>
              </p:ext>
            </p:extLst>
          </p:nvPr>
        </p:nvGraphicFramePr>
        <p:xfrm>
          <a:off x="551793" y="2023143"/>
          <a:ext cx="11051628" cy="4834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89608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8" y="5340"/>
            <a:ext cx="12192000" cy="841101"/>
          </a:xfrm>
          <a:prstGeom prst="rect">
            <a:avLst/>
          </a:prstGeom>
          <a:solidFill>
            <a:srgbClr val="314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spcBef>
                <a:spcPts val="95"/>
              </a:spcBef>
            </a:pPr>
            <a:r>
              <a:rPr lang="kk-KZ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Результаты онлайн анкетирования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5" y="21572"/>
            <a:ext cx="1258491" cy="825198"/>
          </a:xfrm>
          <a:prstGeom prst="rect">
            <a:avLst/>
          </a:prstGeom>
        </p:spPr>
      </p:pic>
      <p:sp>
        <p:nvSpPr>
          <p:cNvPr id="17" name="object 11">
            <a:extLst>
              <a:ext uri="{FF2B5EF4-FFF2-40B4-BE49-F238E27FC236}">
                <a16:creationId xmlns:a16="http://schemas.microsoft.com/office/drawing/2014/main" id="{57C8B216-7EDA-456B-8CF7-89DCA790F9C2}"/>
              </a:ext>
            </a:extLst>
          </p:cNvPr>
          <p:cNvSpPr txBox="1"/>
          <p:nvPr/>
        </p:nvSpPr>
        <p:spPr>
          <a:xfrm>
            <a:off x="350826" y="1167980"/>
            <a:ext cx="10942283" cy="676467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18. Как Вы оцениваете организацию культурно-массовых мероприятий?	</a:t>
            </a:r>
            <a:endParaRPr sz="2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2977594806"/>
              </p:ext>
            </p:extLst>
          </p:nvPr>
        </p:nvGraphicFramePr>
        <p:xfrm>
          <a:off x="551793" y="2023143"/>
          <a:ext cx="11051628" cy="4834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26590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8" y="5340"/>
            <a:ext cx="12192000" cy="841101"/>
          </a:xfrm>
          <a:prstGeom prst="rect">
            <a:avLst/>
          </a:prstGeom>
          <a:solidFill>
            <a:srgbClr val="314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spcBef>
                <a:spcPts val="95"/>
              </a:spcBef>
            </a:pPr>
            <a:r>
              <a:rPr lang="kk-KZ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Результаты онлайн анкетирования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5" y="21572"/>
            <a:ext cx="1258491" cy="825198"/>
          </a:xfrm>
          <a:prstGeom prst="rect">
            <a:avLst/>
          </a:prstGeom>
        </p:spPr>
      </p:pic>
      <p:sp>
        <p:nvSpPr>
          <p:cNvPr id="17" name="object 11">
            <a:extLst>
              <a:ext uri="{FF2B5EF4-FFF2-40B4-BE49-F238E27FC236}">
                <a16:creationId xmlns:a16="http://schemas.microsoft.com/office/drawing/2014/main" id="{57C8B216-7EDA-456B-8CF7-89DCA790F9C2}"/>
              </a:ext>
            </a:extLst>
          </p:cNvPr>
          <p:cNvSpPr txBox="1"/>
          <p:nvPr/>
        </p:nvSpPr>
        <p:spPr>
          <a:xfrm>
            <a:off x="350826" y="1167980"/>
            <a:ext cx="10942283" cy="368691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r>
              <a:rPr lang="ru-RU" dirty="0"/>
              <a:t>	</a:t>
            </a:r>
            <a:r>
              <a:rPr lang="ru-RU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каком курсе Вы учитесь?</a:t>
            </a:r>
            <a:r>
              <a:rPr lang="ru-RU" b="1" dirty="0"/>
              <a:t>	</a:t>
            </a:r>
            <a:endParaRPr sz="2300" b="1" dirty="0">
              <a:latin typeface="Calibri"/>
              <a:cs typeface="Calibri"/>
            </a:endParaRP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1655192477"/>
              </p:ext>
            </p:extLst>
          </p:nvPr>
        </p:nvGraphicFramePr>
        <p:xfrm>
          <a:off x="551793" y="2023143"/>
          <a:ext cx="10741316" cy="4834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0925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8" y="5340"/>
            <a:ext cx="12192000" cy="841101"/>
          </a:xfrm>
          <a:prstGeom prst="rect">
            <a:avLst/>
          </a:prstGeom>
          <a:solidFill>
            <a:srgbClr val="314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spcBef>
                <a:spcPts val="95"/>
              </a:spcBef>
            </a:pPr>
            <a:r>
              <a:rPr lang="kk-KZ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Результаты онлайн анкетирования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5" y="21572"/>
            <a:ext cx="1258491" cy="825198"/>
          </a:xfrm>
          <a:prstGeom prst="rect">
            <a:avLst/>
          </a:prstGeom>
        </p:spPr>
      </p:pic>
      <p:sp>
        <p:nvSpPr>
          <p:cNvPr id="17" name="object 11">
            <a:extLst>
              <a:ext uri="{FF2B5EF4-FFF2-40B4-BE49-F238E27FC236}">
                <a16:creationId xmlns:a16="http://schemas.microsoft.com/office/drawing/2014/main" id="{57C8B216-7EDA-456B-8CF7-89DCA790F9C2}"/>
              </a:ext>
            </a:extLst>
          </p:cNvPr>
          <p:cNvSpPr txBox="1"/>
          <p:nvPr/>
        </p:nvSpPr>
        <p:spPr>
          <a:xfrm>
            <a:off x="350826" y="1167980"/>
            <a:ext cx="10942283" cy="676467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19. Располагают ли условия в Академии к творческому развитию личности?	</a:t>
            </a:r>
            <a:endParaRPr sz="2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3152188710"/>
              </p:ext>
            </p:extLst>
          </p:nvPr>
        </p:nvGraphicFramePr>
        <p:xfrm>
          <a:off x="551793" y="2023143"/>
          <a:ext cx="11051628" cy="4834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61507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8" y="5340"/>
            <a:ext cx="12192000" cy="841101"/>
          </a:xfrm>
          <a:prstGeom prst="rect">
            <a:avLst/>
          </a:prstGeom>
          <a:solidFill>
            <a:srgbClr val="314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spcBef>
                <a:spcPts val="95"/>
              </a:spcBef>
            </a:pPr>
            <a:r>
              <a:rPr lang="kk-KZ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Результаты онлайн анкетирования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5" y="21572"/>
            <a:ext cx="1258491" cy="825198"/>
          </a:xfrm>
          <a:prstGeom prst="rect">
            <a:avLst/>
          </a:prstGeom>
        </p:spPr>
      </p:pic>
      <p:sp>
        <p:nvSpPr>
          <p:cNvPr id="17" name="object 11">
            <a:extLst>
              <a:ext uri="{FF2B5EF4-FFF2-40B4-BE49-F238E27FC236}">
                <a16:creationId xmlns:a16="http://schemas.microsoft.com/office/drawing/2014/main" id="{57C8B216-7EDA-456B-8CF7-89DCA790F9C2}"/>
              </a:ext>
            </a:extLst>
          </p:cNvPr>
          <p:cNvSpPr txBox="1"/>
          <p:nvPr/>
        </p:nvSpPr>
        <p:spPr>
          <a:xfrm>
            <a:off x="350826" y="1167980"/>
            <a:ext cx="10942283" cy="676467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20. Насколько вы удовлетворены работой сотрудников кафедр и прочего учебно-вспомогательного персонала?	</a:t>
            </a:r>
            <a:endParaRPr sz="2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1113605930"/>
              </p:ext>
            </p:extLst>
          </p:nvPr>
        </p:nvGraphicFramePr>
        <p:xfrm>
          <a:off x="551793" y="2023143"/>
          <a:ext cx="11051628" cy="4834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23220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8" y="5340"/>
            <a:ext cx="12192000" cy="841101"/>
          </a:xfrm>
          <a:prstGeom prst="rect">
            <a:avLst/>
          </a:prstGeom>
          <a:solidFill>
            <a:srgbClr val="314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spcBef>
                <a:spcPts val="95"/>
              </a:spcBef>
            </a:pPr>
            <a:r>
              <a:rPr lang="kk-KZ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Результаты онлайн анкетирования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5" y="21572"/>
            <a:ext cx="1258491" cy="825198"/>
          </a:xfrm>
          <a:prstGeom prst="rect">
            <a:avLst/>
          </a:prstGeom>
        </p:spPr>
      </p:pic>
      <p:sp>
        <p:nvSpPr>
          <p:cNvPr id="17" name="object 11">
            <a:extLst>
              <a:ext uri="{FF2B5EF4-FFF2-40B4-BE49-F238E27FC236}">
                <a16:creationId xmlns:a16="http://schemas.microsoft.com/office/drawing/2014/main" id="{57C8B216-7EDA-456B-8CF7-89DCA790F9C2}"/>
              </a:ext>
            </a:extLst>
          </p:cNvPr>
          <p:cNvSpPr txBox="1"/>
          <p:nvPr/>
        </p:nvSpPr>
        <p:spPr>
          <a:xfrm>
            <a:off x="350826" y="1167980"/>
            <a:ext cx="10942283" cy="984244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21. Приходилось ли Вам давать взятку преподавателю (деньги, подарки) за получение оценки?</a:t>
            </a:r>
            <a:endParaRPr lang="ru-RU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sz="2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3195639879"/>
              </p:ext>
            </p:extLst>
          </p:nvPr>
        </p:nvGraphicFramePr>
        <p:xfrm>
          <a:off x="551793" y="2023143"/>
          <a:ext cx="11051628" cy="4834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35288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8" y="5340"/>
            <a:ext cx="12192000" cy="841101"/>
          </a:xfrm>
          <a:prstGeom prst="rect">
            <a:avLst/>
          </a:prstGeom>
          <a:solidFill>
            <a:srgbClr val="314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spcBef>
                <a:spcPts val="95"/>
              </a:spcBef>
            </a:pPr>
            <a:r>
              <a:rPr lang="kk-KZ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Результаты онлайн анкетирования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5" y="21572"/>
            <a:ext cx="1258491" cy="825198"/>
          </a:xfrm>
          <a:prstGeom prst="rect">
            <a:avLst/>
          </a:prstGeom>
        </p:spPr>
      </p:pic>
      <p:sp>
        <p:nvSpPr>
          <p:cNvPr id="17" name="object 11">
            <a:extLst>
              <a:ext uri="{FF2B5EF4-FFF2-40B4-BE49-F238E27FC236}">
                <a16:creationId xmlns:a16="http://schemas.microsoft.com/office/drawing/2014/main" id="{57C8B216-7EDA-456B-8CF7-89DCA790F9C2}"/>
              </a:ext>
            </a:extLst>
          </p:cNvPr>
          <p:cNvSpPr txBox="1"/>
          <p:nvPr/>
        </p:nvSpPr>
        <p:spPr>
          <a:xfrm>
            <a:off x="350826" y="1167980"/>
            <a:ext cx="10942283" cy="984244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22. Насколько распространена в стенах Академии коррупция (среди руководящего состава, профессорско-преподавательского состава и др.)?</a:t>
            </a:r>
            <a:endParaRPr lang="ru-RU" sz="2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sz="2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4282349572"/>
              </p:ext>
            </p:extLst>
          </p:nvPr>
        </p:nvGraphicFramePr>
        <p:xfrm>
          <a:off x="551793" y="2023143"/>
          <a:ext cx="11051628" cy="4834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52948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8" y="5340"/>
            <a:ext cx="12192000" cy="841101"/>
          </a:xfrm>
          <a:prstGeom prst="rect">
            <a:avLst/>
          </a:prstGeom>
          <a:solidFill>
            <a:srgbClr val="314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5" y="21572"/>
            <a:ext cx="1258491" cy="825198"/>
          </a:xfrm>
          <a:prstGeom prst="rect">
            <a:avLst/>
          </a:prstGeom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id="{E31B451F-E106-40FE-9A6F-86B759855EDC}"/>
              </a:ext>
            </a:extLst>
          </p:cNvPr>
          <p:cNvSpPr txBox="1">
            <a:spLocks/>
          </p:cNvSpPr>
          <p:nvPr/>
        </p:nvSpPr>
        <p:spPr>
          <a:xfrm>
            <a:off x="1515421" y="2328950"/>
            <a:ext cx="9374188" cy="2433766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txBody>
          <a:bodyPr vert="horz" lIns="91440" tIns="45720" rIns="91440" bIns="45720" rtlCol="0" anchor="ctr" anchorCtr="1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dirty="0"/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203535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8" y="5340"/>
            <a:ext cx="12192000" cy="841101"/>
          </a:xfrm>
          <a:prstGeom prst="rect">
            <a:avLst/>
          </a:prstGeom>
          <a:solidFill>
            <a:srgbClr val="314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spcBef>
                <a:spcPts val="95"/>
              </a:spcBef>
            </a:pPr>
            <a:r>
              <a:rPr lang="kk-KZ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Результаты онлайн анкетирования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5" y="21572"/>
            <a:ext cx="1258491" cy="825198"/>
          </a:xfrm>
          <a:prstGeom prst="rect">
            <a:avLst/>
          </a:prstGeom>
        </p:spPr>
      </p:pic>
      <p:sp>
        <p:nvSpPr>
          <p:cNvPr id="17" name="object 11">
            <a:extLst>
              <a:ext uri="{FF2B5EF4-FFF2-40B4-BE49-F238E27FC236}">
                <a16:creationId xmlns:a16="http://schemas.microsoft.com/office/drawing/2014/main" id="{57C8B216-7EDA-456B-8CF7-89DCA790F9C2}"/>
              </a:ext>
            </a:extLst>
          </p:cNvPr>
          <p:cNvSpPr txBox="1"/>
          <p:nvPr/>
        </p:nvSpPr>
        <p:spPr>
          <a:xfrm>
            <a:off x="350826" y="1167980"/>
            <a:ext cx="10942283" cy="368691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r>
              <a:rPr lang="ru-RU" dirty="0"/>
              <a:t>	</a:t>
            </a:r>
            <a:r>
              <a:rPr lang="ru-RU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Работаете ли Вы в данный момент (совмещаете ли учебу с работой)?</a:t>
            </a:r>
            <a:r>
              <a:rPr lang="ru-RU" b="1" dirty="0"/>
              <a:t>	</a:t>
            </a:r>
            <a:endParaRPr sz="2300" b="1" dirty="0">
              <a:latin typeface="Calibri"/>
              <a:cs typeface="Calibri"/>
            </a:endParaRP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1891770670"/>
              </p:ext>
            </p:extLst>
          </p:nvPr>
        </p:nvGraphicFramePr>
        <p:xfrm>
          <a:off x="551793" y="2023143"/>
          <a:ext cx="11177752" cy="4834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04214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8" y="5340"/>
            <a:ext cx="12192000" cy="841101"/>
          </a:xfrm>
          <a:prstGeom prst="rect">
            <a:avLst/>
          </a:prstGeom>
          <a:solidFill>
            <a:srgbClr val="314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spcBef>
                <a:spcPts val="95"/>
              </a:spcBef>
            </a:pPr>
            <a:r>
              <a:rPr lang="kk-KZ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Результаты онлайн анкетирования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5" y="21572"/>
            <a:ext cx="1258491" cy="825198"/>
          </a:xfrm>
          <a:prstGeom prst="rect">
            <a:avLst/>
          </a:prstGeom>
        </p:spPr>
      </p:pic>
      <p:sp>
        <p:nvSpPr>
          <p:cNvPr id="17" name="object 11">
            <a:extLst>
              <a:ext uri="{FF2B5EF4-FFF2-40B4-BE49-F238E27FC236}">
                <a16:creationId xmlns:a16="http://schemas.microsoft.com/office/drawing/2014/main" id="{57C8B216-7EDA-456B-8CF7-89DCA790F9C2}"/>
              </a:ext>
            </a:extLst>
          </p:cNvPr>
          <p:cNvSpPr txBox="1"/>
          <p:nvPr/>
        </p:nvSpPr>
        <p:spPr>
          <a:xfrm>
            <a:off x="350826" y="1167980"/>
            <a:ext cx="10942283" cy="676467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r>
              <a:rPr lang="ru-RU" dirty="0"/>
              <a:t>	</a:t>
            </a:r>
            <a:r>
              <a:rPr lang="ru-RU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Насколько своевременно изменения в расписании доводятся до студентов?</a:t>
            </a:r>
            <a:r>
              <a:rPr lang="ru-RU" b="1" dirty="0"/>
              <a:t>	</a:t>
            </a:r>
            <a:endParaRPr sz="2300" b="1" dirty="0">
              <a:latin typeface="Calibri"/>
              <a:cs typeface="Calibri"/>
            </a:endParaRP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2343181651"/>
              </p:ext>
            </p:extLst>
          </p:nvPr>
        </p:nvGraphicFramePr>
        <p:xfrm>
          <a:off x="551793" y="2023143"/>
          <a:ext cx="10941269" cy="4834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57081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8" y="5340"/>
            <a:ext cx="12192000" cy="841101"/>
          </a:xfrm>
          <a:prstGeom prst="rect">
            <a:avLst/>
          </a:prstGeom>
          <a:solidFill>
            <a:srgbClr val="314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spcBef>
                <a:spcPts val="95"/>
              </a:spcBef>
            </a:pPr>
            <a:r>
              <a:rPr lang="kk-KZ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Результаты онлайн анкетирования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5" y="21572"/>
            <a:ext cx="1258491" cy="825198"/>
          </a:xfrm>
          <a:prstGeom prst="rect">
            <a:avLst/>
          </a:prstGeom>
        </p:spPr>
      </p:pic>
      <p:sp>
        <p:nvSpPr>
          <p:cNvPr id="17" name="object 11">
            <a:extLst>
              <a:ext uri="{FF2B5EF4-FFF2-40B4-BE49-F238E27FC236}">
                <a16:creationId xmlns:a16="http://schemas.microsoft.com/office/drawing/2014/main" id="{57C8B216-7EDA-456B-8CF7-89DCA790F9C2}"/>
              </a:ext>
            </a:extLst>
          </p:cNvPr>
          <p:cNvSpPr txBox="1"/>
          <p:nvPr/>
        </p:nvSpPr>
        <p:spPr>
          <a:xfrm>
            <a:off x="350826" y="1167980"/>
            <a:ext cx="10942283" cy="368691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4. Охарактеризуйте пунктуальность преподавателей:</a:t>
            </a:r>
            <a:r>
              <a:rPr lang="ru-RU" b="1" dirty="0"/>
              <a:t>	</a:t>
            </a:r>
            <a:endParaRPr sz="2300" b="1" dirty="0">
              <a:latin typeface="Calibri"/>
              <a:cs typeface="Calibri"/>
            </a:endParaRP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2122098425"/>
              </p:ext>
            </p:extLst>
          </p:nvPr>
        </p:nvGraphicFramePr>
        <p:xfrm>
          <a:off x="551793" y="2023143"/>
          <a:ext cx="11051628" cy="4834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18063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8" y="5340"/>
            <a:ext cx="12192000" cy="841101"/>
          </a:xfrm>
          <a:prstGeom prst="rect">
            <a:avLst/>
          </a:prstGeom>
          <a:solidFill>
            <a:srgbClr val="314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spcBef>
                <a:spcPts val="95"/>
              </a:spcBef>
            </a:pPr>
            <a:r>
              <a:rPr lang="kk-KZ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Результаты онлайн анкетирования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5" y="21572"/>
            <a:ext cx="1258491" cy="825198"/>
          </a:xfrm>
          <a:prstGeom prst="rect">
            <a:avLst/>
          </a:prstGeom>
        </p:spPr>
      </p:pic>
      <p:sp>
        <p:nvSpPr>
          <p:cNvPr id="17" name="object 11">
            <a:extLst>
              <a:ext uri="{FF2B5EF4-FFF2-40B4-BE49-F238E27FC236}">
                <a16:creationId xmlns:a16="http://schemas.microsoft.com/office/drawing/2014/main" id="{57C8B216-7EDA-456B-8CF7-89DCA790F9C2}"/>
              </a:ext>
            </a:extLst>
          </p:cNvPr>
          <p:cNvSpPr txBox="1"/>
          <p:nvPr/>
        </p:nvSpPr>
        <p:spPr>
          <a:xfrm>
            <a:off x="350826" y="1167980"/>
            <a:ext cx="10942283" cy="368691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5. Умеет ли преподаватель четко и доступно излагать материал?</a:t>
            </a:r>
            <a:r>
              <a:rPr lang="ru-RU" b="1" dirty="0"/>
              <a:t>	</a:t>
            </a:r>
            <a:endParaRPr sz="2300" b="1" dirty="0">
              <a:latin typeface="Calibri"/>
              <a:cs typeface="Calibri"/>
            </a:endParaRP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1946961299"/>
              </p:ext>
            </p:extLst>
          </p:nvPr>
        </p:nvGraphicFramePr>
        <p:xfrm>
          <a:off x="551793" y="2023143"/>
          <a:ext cx="11051628" cy="4834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72495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8" y="5340"/>
            <a:ext cx="12192000" cy="841101"/>
          </a:xfrm>
          <a:prstGeom prst="rect">
            <a:avLst/>
          </a:prstGeom>
          <a:solidFill>
            <a:srgbClr val="314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spcBef>
                <a:spcPts val="95"/>
              </a:spcBef>
            </a:pPr>
            <a:r>
              <a:rPr lang="kk-KZ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Результаты онлайн анкетирования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5" y="21572"/>
            <a:ext cx="1258491" cy="825198"/>
          </a:xfrm>
          <a:prstGeom prst="rect">
            <a:avLst/>
          </a:prstGeom>
        </p:spPr>
      </p:pic>
      <p:sp>
        <p:nvSpPr>
          <p:cNvPr id="17" name="object 11">
            <a:extLst>
              <a:ext uri="{FF2B5EF4-FFF2-40B4-BE49-F238E27FC236}">
                <a16:creationId xmlns:a16="http://schemas.microsoft.com/office/drawing/2014/main" id="{57C8B216-7EDA-456B-8CF7-89DCA790F9C2}"/>
              </a:ext>
            </a:extLst>
          </p:cNvPr>
          <p:cNvSpPr txBox="1"/>
          <p:nvPr/>
        </p:nvSpPr>
        <p:spPr>
          <a:xfrm>
            <a:off x="350826" y="1167980"/>
            <a:ext cx="10942283" cy="368691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6. Использует ли преподаватель интерактивные средства обучения?	</a:t>
            </a:r>
            <a:endParaRPr sz="2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3900456079"/>
              </p:ext>
            </p:extLst>
          </p:nvPr>
        </p:nvGraphicFramePr>
        <p:xfrm>
          <a:off x="551793" y="2023143"/>
          <a:ext cx="11051628" cy="4834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18909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8" y="5340"/>
            <a:ext cx="12192000" cy="841101"/>
          </a:xfrm>
          <a:prstGeom prst="rect">
            <a:avLst/>
          </a:prstGeom>
          <a:solidFill>
            <a:srgbClr val="314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spcBef>
                <a:spcPts val="95"/>
              </a:spcBef>
            </a:pPr>
            <a:r>
              <a:rPr lang="kk-KZ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Результаты онлайн анкетирования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5" y="21572"/>
            <a:ext cx="1258491" cy="825198"/>
          </a:xfrm>
          <a:prstGeom prst="rect">
            <a:avLst/>
          </a:prstGeom>
        </p:spPr>
      </p:pic>
      <p:sp>
        <p:nvSpPr>
          <p:cNvPr id="17" name="object 11">
            <a:extLst>
              <a:ext uri="{FF2B5EF4-FFF2-40B4-BE49-F238E27FC236}">
                <a16:creationId xmlns:a16="http://schemas.microsoft.com/office/drawing/2014/main" id="{57C8B216-7EDA-456B-8CF7-89DCA790F9C2}"/>
              </a:ext>
            </a:extLst>
          </p:cNvPr>
          <p:cNvSpPr txBox="1"/>
          <p:nvPr/>
        </p:nvSpPr>
        <p:spPr>
          <a:xfrm>
            <a:off x="350826" y="1167980"/>
            <a:ext cx="10942283" cy="368691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7. Объективен ли преподаватель в оценке знании обучающихся?	</a:t>
            </a:r>
            <a:endParaRPr sz="2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964478842"/>
              </p:ext>
            </p:extLst>
          </p:nvPr>
        </p:nvGraphicFramePr>
        <p:xfrm>
          <a:off x="551793" y="2023143"/>
          <a:ext cx="11051628" cy="4834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88790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8" y="5340"/>
            <a:ext cx="12192000" cy="841101"/>
          </a:xfrm>
          <a:prstGeom prst="rect">
            <a:avLst/>
          </a:prstGeom>
          <a:solidFill>
            <a:srgbClr val="314B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700" algn="ctr">
              <a:spcBef>
                <a:spcPts val="95"/>
              </a:spcBef>
            </a:pPr>
            <a:r>
              <a:rPr lang="kk-KZ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Результаты онлайн анкетирования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5" y="21572"/>
            <a:ext cx="1258491" cy="825198"/>
          </a:xfrm>
          <a:prstGeom prst="rect">
            <a:avLst/>
          </a:prstGeom>
        </p:spPr>
      </p:pic>
      <p:sp>
        <p:nvSpPr>
          <p:cNvPr id="17" name="object 11">
            <a:extLst>
              <a:ext uri="{FF2B5EF4-FFF2-40B4-BE49-F238E27FC236}">
                <a16:creationId xmlns:a16="http://schemas.microsoft.com/office/drawing/2014/main" id="{57C8B216-7EDA-456B-8CF7-89DCA790F9C2}"/>
              </a:ext>
            </a:extLst>
          </p:cNvPr>
          <p:cNvSpPr txBox="1"/>
          <p:nvPr/>
        </p:nvSpPr>
        <p:spPr>
          <a:xfrm>
            <a:off x="350826" y="1167980"/>
            <a:ext cx="10942283" cy="368691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r>
              <a:rPr lang="ru-RU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8. Уровень этического поведения и культуры преподавателя	</a:t>
            </a:r>
            <a:endParaRPr sz="20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2461870629"/>
              </p:ext>
            </p:extLst>
          </p:nvPr>
        </p:nvGraphicFramePr>
        <p:xfrm>
          <a:off x="551793" y="2023143"/>
          <a:ext cx="11051628" cy="4834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74036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2935</TotalTime>
  <Words>960</Words>
  <Application>Microsoft Office PowerPoint</Application>
  <PresentationFormat>Широкоэкранный</PresentationFormat>
  <Paragraphs>105</Paragraphs>
  <Slides>24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Century Gothic</vt:lpstr>
      <vt:lpstr>Wingdings 3</vt:lpstr>
      <vt:lpstr>Ион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users</dc:creator>
  <cp:lastModifiedBy>Бауржан Тельтаев</cp:lastModifiedBy>
  <cp:revision>231</cp:revision>
  <dcterms:created xsi:type="dcterms:W3CDTF">2020-09-24T05:21:00Z</dcterms:created>
  <dcterms:modified xsi:type="dcterms:W3CDTF">2024-04-09T06:08:55Z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1049-10.2.0.7646</vt:lpwstr>
  </property>
</Properties>
</file>